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399" r:id="rId3"/>
    <p:sldId id="436" r:id="rId4"/>
    <p:sldId id="433" r:id="rId5"/>
    <p:sldId id="438" r:id="rId6"/>
    <p:sldId id="439" r:id="rId7"/>
    <p:sldId id="440" r:id="rId8"/>
    <p:sldId id="453" r:id="rId9"/>
    <p:sldId id="382" r:id="rId10"/>
    <p:sldId id="385" r:id="rId11"/>
    <p:sldId id="388" r:id="rId12"/>
    <p:sldId id="387" r:id="rId13"/>
    <p:sldId id="376" r:id="rId14"/>
    <p:sldId id="441" r:id="rId15"/>
    <p:sldId id="396" r:id="rId16"/>
    <p:sldId id="383" r:id="rId17"/>
    <p:sldId id="444" r:id="rId18"/>
    <p:sldId id="442" r:id="rId19"/>
    <p:sldId id="395" r:id="rId20"/>
    <p:sldId id="397" r:id="rId21"/>
    <p:sldId id="452" r:id="rId22"/>
    <p:sldId id="384" r:id="rId23"/>
    <p:sldId id="443" r:id="rId24"/>
    <p:sldId id="447" r:id="rId25"/>
    <p:sldId id="449" r:id="rId26"/>
    <p:sldId id="445" r:id="rId27"/>
    <p:sldId id="446" r:id="rId28"/>
    <p:sldId id="390" r:id="rId29"/>
    <p:sldId id="45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선권" initials="유" lastIdx="1" clrIdx="0">
    <p:extLst>
      <p:ext uri="{19B8F6BF-5375-455C-9EA6-DF929625EA0E}">
        <p15:presenceInfo xmlns:p15="http://schemas.microsoft.com/office/powerpoint/2012/main" userId="유선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51B753"/>
    <a:srgbClr val="000000"/>
    <a:srgbClr val="E963CC"/>
    <a:srgbClr val="00FF00"/>
    <a:srgbClr val="FFFFF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7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562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312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51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9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51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27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699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36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55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766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45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146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55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43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8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80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016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1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21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62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051FC2-D225-4549-AAE0-5077FE98C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07" r="85317" b="31628"/>
          <a:stretch/>
        </p:blipFill>
        <p:spPr>
          <a:xfrm>
            <a:off x="0" y="617764"/>
            <a:ext cx="2891308" cy="62402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15cm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보다 가까우면 뒤로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AB6381-C1C9-44BB-9751-1BBFB8EAC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14" t="35678" r="57799" b="34907"/>
          <a:stretch/>
        </p:blipFill>
        <p:spPr>
          <a:xfrm>
            <a:off x="4295616" y="1351447"/>
            <a:ext cx="5477067" cy="47728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6BFEDC-27DA-407A-828F-AFE02B4FCA9B}"/>
              </a:ext>
            </a:extLst>
          </p:cNvPr>
          <p:cNvSpPr/>
          <p:nvPr/>
        </p:nvSpPr>
        <p:spPr>
          <a:xfrm>
            <a:off x="0" y="1197302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52DC0C-7EDD-46A9-8543-623FB57268C2}"/>
              </a:ext>
            </a:extLst>
          </p:cNvPr>
          <p:cNvSpPr/>
          <p:nvPr/>
        </p:nvSpPr>
        <p:spPr>
          <a:xfrm>
            <a:off x="0" y="4202935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7B3245-5AB0-4CCF-B4EC-CB9579EF2C92}"/>
              </a:ext>
            </a:extLst>
          </p:cNvPr>
          <p:cNvSpPr/>
          <p:nvPr/>
        </p:nvSpPr>
        <p:spPr>
          <a:xfrm>
            <a:off x="0" y="3546694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0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7CCF40-218C-4F03-B1BC-D67C56438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04" r="84736" b="32688"/>
          <a:stretch/>
        </p:blipFill>
        <p:spPr>
          <a:xfrm>
            <a:off x="0" y="798490"/>
            <a:ext cx="2962141" cy="60267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너무 과격하게 움직임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동작속도 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EDDA8F-F96C-4497-B2F4-99C7925F9D7D}"/>
              </a:ext>
            </a:extLst>
          </p:cNvPr>
          <p:cNvSpPr/>
          <p:nvPr/>
        </p:nvSpPr>
        <p:spPr>
          <a:xfrm>
            <a:off x="0" y="1370142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13A05-EB2C-49B4-98C7-2795F0389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9" t="36065" r="57893" b="31414"/>
          <a:stretch/>
        </p:blipFill>
        <p:spPr>
          <a:xfrm>
            <a:off x="4519736" y="1279635"/>
            <a:ext cx="5259947" cy="50644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F9D48B-058D-4FBB-A721-28BC834441BC}"/>
              </a:ext>
            </a:extLst>
          </p:cNvPr>
          <p:cNvSpPr/>
          <p:nvPr/>
        </p:nvSpPr>
        <p:spPr>
          <a:xfrm>
            <a:off x="587830" y="3055128"/>
            <a:ext cx="2084536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4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90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도 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26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비상정지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8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후방 주차 충돌방지 보조</a:t>
            </a:r>
          </a:p>
        </p:txBody>
      </p:sp>
      <p:pic>
        <p:nvPicPr>
          <p:cNvPr id="4" name="22_PCA">
            <a:hlinkClick r:id="" action="ppaction://media"/>
            <a:extLst>
              <a:ext uri="{FF2B5EF4-FFF2-40B4-BE49-F238E27FC236}">
                <a16:creationId xmlns:a16="http://schemas.microsoft.com/office/drawing/2014/main" id="{AB310C44-AACF-4833-B699-9BD055F1A4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381" y="816428"/>
            <a:ext cx="10419237" cy="5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3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386" y="25601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E963C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가까워지면 소리 남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-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충분히 근접 했는가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	*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소리 남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solidFill>
                  <a:srgbClr val="51B75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부딪치면 정지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-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부딪쳤는가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	*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정지</a:t>
            </a:r>
          </a:p>
        </p:txBody>
      </p:sp>
    </p:spTree>
    <p:extLst>
      <p:ext uri="{BB962C8B-B14F-4D97-AF65-F5344CB8AC3E}">
        <p14:creationId xmlns:p14="http://schemas.microsoft.com/office/powerpoint/2010/main" val="375859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EBAFEB-DA2A-492C-8A65-0F152D989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6" r="84577" b="34907"/>
          <a:stretch/>
        </p:blipFill>
        <p:spPr>
          <a:xfrm>
            <a:off x="0" y="998113"/>
            <a:ext cx="3031944" cy="58598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터치센서 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99D558-41C3-4914-80A8-F5BB3B0E5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2" t="34328" r="58169" b="31821"/>
          <a:stretch/>
        </p:blipFill>
        <p:spPr>
          <a:xfrm>
            <a:off x="3973133" y="1403797"/>
            <a:ext cx="4797380" cy="4895001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142DB0B-9FCF-4D1E-8ED8-768DF52315B6}"/>
              </a:ext>
            </a:extLst>
          </p:cNvPr>
          <p:cNvCxnSpPr>
            <a:cxnSpLocks/>
          </p:cNvCxnSpPr>
          <p:nvPr/>
        </p:nvCxnSpPr>
        <p:spPr>
          <a:xfrm rot="10800000">
            <a:off x="6096000" y="4378817"/>
            <a:ext cx="2867696" cy="450762"/>
          </a:xfrm>
          <a:prstGeom prst="bentConnector3">
            <a:avLst>
              <a:gd name="adj1" fmla="val 100075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6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EBAFEB-DA2A-492C-8A65-0F152D989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6" r="84577" b="34907"/>
          <a:stretch/>
        </p:blipFill>
        <p:spPr>
          <a:xfrm>
            <a:off x="0" y="998113"/>
            <a:ext cx="3031944" cy="58598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터치센서 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99D558-41C3-4914-80A8-F5BB3B0E5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2" t="34328" r="58169" b="31821"/>
          <a:stretch/>
        </p:blipFill>
        <p:spPr>
          <a:xfrm>
            <a:off x="3973133" y="1403797"/>
            <a:ext cx="4797380" cy="4895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8375A7D-5965-43B5-BBEA-F07A69167156}"/>
              </a:ext>
            </a:extLst>
          </p:cNvPr>
          <p:cNvSpPr/>
          <p:nvPr/>
        </p:nvSpPr>
        <p:spPr>
          <a:xfrm>
            <a:off x="4188575" y="3998890"/>
            <a:ext cx="3036474" cy="1287887"/>
          </a:xfrm>
          <a:prstGeom prst="rect">
            <a:avLst/>
          </a:prstGeom>
          <a:noFill/>
          <a:ln w="57150">
            <a:solidFill>
              <a:srgbClr val="51B7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8499AA-A221-4681-979A-B491A9BFC625}"/>
              </a:ext>
            </a:extLst>
          </p:cNvPr>
          <p:cNvSpPr/>
          <p:nvPr/>
        </p:nvSpPr>
        <p:spPr>
          <a:xfrm>
            <a:off x="4188574" y="2984864"/>
            <a:ext cx="4581939" cy="966650"/>
          </a:xfrm>
          <a:prstGeom prst="rect">
            <a:avLst/>
          </a:prstGeom>
          <a:noFill/>
          <a:ln w="57150">
            <a:solidFill>
              <a:srgbClr val="E96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279EEB4-569E-4FBA-8265-25DDADFD9CC6}"/>
              </a:ext>
            </a:extLst>
          </p:cNvPr>
          <p:cNvSpPr txBox="1">
            <a:spLocks/>
          </p:cNvSpPr>
          <p:nvPr/>
        </p:nvSpPr>
        <p:spPr>
          <a:xfrm>
            <a:off x="8770513" y="3073086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소리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15AA55A-FBCD-4242-A96C-948440F37A35}"/>
              </a:ext>
            </a:extLst>
          </p:cNvPr>
          <p:cNvSpPr txBox="1">
            <a:spLocks/>
          </p:cNvSpPr>
          <p:nvPr/>
        </p:nvSpPr>
        <p:spPr>
          <a:xfrm>
            <a:off x="7396207" y="4307121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정지</a:t>
            </a:r>
          </a:p>
        </p:txBody>
      </p:sp>
    </p:spTree>
    <p:extLst>
      <p:ext uri="{BB962C8B-B14F-4D97-AF65-F5344CB8AC3E}">
        <p14:creationId xmlns:p14="http://schemas.microsoft.com/office/powerpoint/2010/main" val="197122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초음파 센서 사용 해서 구현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81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일정 거리 유지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09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초음파 센서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91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6861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뒤로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&lt;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정지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&lt;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앞으로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F048-6B98-48AA-B1B9-ED00F3019080}"/>
              </a:ext>
            </a:extLst>
          </p:cNvPr>
          <p:cNvCxnSpPr/>
          <p:nvPr/>
        </p:nvCxnSpPr>
        <p:spPr>
          <a:xfrm>
            <a:off x="3137079" y="3638282"/>
            <a:ext cx="5917842" cy="0"/>
          </a:xfrm>
          <a:prstGeom prst="line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C6AB33-4C52-410C-BCA5-F3D892EE2CD9}"/>
              </a:ext>
            </a:extLst>
          </p:cNvPr>
          <p:cNvCxnSpPr>
            <a:cxnSpLocks/>
          </p:cNvCxnSpPr>
          <p:nvPr/>
        </p:nvCxnSpPr>
        <p:spPr>
          <a:xfrm flipV="1">
            <a:off x="3137079" y="3065172"/>
            <a:ext cx="0" cy="1105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557FE9-8731-446F-B22B-F159E0E69EE9}"/>
              </a:ext>
            </a:extLst>
          </p:cNvPr>
          <p:cNvCxnSpPr>
            <a:cxnSpLocks/>
          </p:cNvCxnSpPr>
          <p:nvPr/>
        </p:nvCxnSpPr>
        <p:spPr>
          <a:xfrm>
            <a:off x="3169736" y="3902300"/>
            <a:ext cx="107270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8A35B2-36AA-40E1-AEB1-1ACBC6FA3CCC}"/>
              </a:ext>
            </a:extLst>
          </p:cNvPr>
          <p:cNvCxnSpPr>
            <a:cxnSpLocks/>
          </p:cNvCxnSpPr>
          <p:nvPr/>
        </p:nvCxnSpPr>
        <p:spPr>
          <a:xfrm>
            <a:off x="4209781" y="3338738"/>
            <a:ext cx="1114023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01A9E7-CCF0-4BF1-B32C-D74A21D14C4D}"/>
              </a:ext>
            </a:extLst>
          </p:cNvPr>
          <p:cNvCxnSpPr>
            <a:cxnSpLocks/>
          </p:cNvCxnSpPr>
          <p:nvPr/>
        </p:nvCxnSpPr>
        <p:spPr>
          <a:xfrm>
            <a:off x="5398394" y="3878686"/>
            <a:ext cx="4259151" cy="0"/>
          </a:xfrm>
          <a:prstGeom prst="line">
            <a:avLst/>
          </a:prstGeom>
          <a:ln w="76200">
            <a:solidFill>
              <a:srgbClr val="E96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B7E4218A-D554-4031-A142-A77980AADBC7}"/>
              </a:ext>
            </a:extLst>
          </p:cNvPr>
          <p:cNvSpPr txBox="1">
            <a:spLocks/>
          </p:cNvSpPr>
          <p:nvPr/>
        </p:nvSpPr>
        <p:spPr>
          <a:xfrm>
            <a:off x="3018934" y="4260764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후진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DAC2395-27AC-4A6E-AA2C-C66DD4122645}"/>
              </a:ext>
            </a:extLst>
          </p:cNvPr>
          <p:cNvSpPr txBox="1">
            <a:spLocks/>
          </p:cNvSpPr>
          <p:nvPr/>
        </p:nvSpPr>
        <p:spPr>
          <a:xfrm>
            <a:off x="6500522" y="4211393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전진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E01ACF2A-9214-4B8A-BE77-AB647575C978}"/>
              </a:ext>
            </a:extLst>
          </p:cNvPr>
          <p:cNvSpPr txBox="1">
            <a:spLocks/>
          </p:cNvSpPr>
          <p:nvPr/>
        </p:nvSpPr>
        <p:spPr>
          <a:xfrm>
            <a:off x="4137594" y="2551941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정지</a:t>
            </a:r>
          </a:p>
        </p:txBody>
      </p:sp>
    </p:spTree>
    <p:extLst>
      <p:ext uri="{BB962C8B-B14F-4D97-AF65-F5344CB8AC3E}">
        <p14:creationId xmlns:p14="http://schemas.microsoft.com/office/powerpoint/2010/main" val="2537327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6861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왜 정지 범위 추가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F048-6B98-48AA-B1B9-ED00F3019080}"/>
              </a:ext>
            </a:extLst>
          </p:cNvPr>
          <p:cNvCxnSpPr/>
          <p:nvPr/>
        </p:nvCxnSpPr>
        <p:spPr>
          <a:xfrm>
            <a:off x="3137079" y="3638282"/>
            <a:ext cx="5917842" cy="0"/>
          </a:xfrm>
          <a:prstGeom prst="line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C6AB33-4C52-410C-BCA5-F3D892EE2CD9}"/>
              </a:ext>
            </a:extLst>
          </p:cNvPr>
          <p:cNvCxnSpPr>
            <a:cxnSpLocks/>
          </p:cNvCxnSpPr>
          <p:nvPr/>
        </p:nvCxnSpPr>
        <p:spPr>
          <a:xfrm flipV="1">
            <a:off x="3137079" y="3065172"/>
            <a:ext cx="0" cy="1105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557FE9-8731-446F-B22B-F159E0E69EE9}"/>
              </a:ext>
            </a:extLst>
          </p:cNvPr>
          <p:cNvCxnSpPr>
            <a:cxnSpLocks/>
          </p:cNvCxnSpPr>
          <p:nvPr/>
        </p:nvCxnSpPr>
        <p:spPr>
          <a:xfrm>
            <a:off x="3169736" y="3902300"/>
            <a:ext cx="107270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01A9E7-CCF0-4BF1-B32C-D74A21D14C4D}"/>
              </a:ext>
            </a:extLst>
          </p:cNvPr>
          <p:cNvCxnSpPr>
            <a:cxnSpLocks/>
          </p:cNvCxnSpPr>
          <p:nvPr/>
        </p:nvCxnSpPr>
        <p:spPr>
          <a:xfrm>
            <a:off x="4213538" y="3904444"/>
            <a:ext cx="4259151" cy="0"/>
          </a:xfrm>
          <a:prstGeom prst="line">
            <a:avLst/>
          </a:prstGeom>
          <a:ln w="76200">
            <a:solidFill>
              <a:srgbClr val="E96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B7E4218A-D554-4031-A142-A77980AADBC7}"/>
              </a:ext>
            </a:extLst>
          </p:cNvPr>
          <p:cNvSpPr txBox="1">
            <a:spLocks/>
          </p:cNvSpPr>
          <p:nvPr/>
        </p:nvSpPr>
        <p:spPr>
          <a:xfrm>
            <a:off x="3018934" y="4260764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후진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DAC2395-27AC-4A6E-AA2C-C66DD4122645}"/>
              </a:ext>
            </a:extLst>
          </p:cNvPr>
          <p:cNvSpPr txBox="1">
            <a:spLocks/>
          </p:cNvSpPr>
          <p:nvPr/>
        </p:nvSpPr>
        <p:spPr>
          <a:xfrm>
            <a:off x="6500522" y="4211393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전진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E01ACF2A-9214-4B8A-BE77-AB647575C978}"/>
              </a:ext>
            </a:extLst>
          </p:cNvPr>
          <p:cNvSpPr txBox="1">
            <a:spLocks/>
          </p:cNvSpPr>
          <p:nvPr/>
        </p:nvSpPr>
        <p:spPr>
          <a:xfrm>
            <a:off x="3169736" y="2315234"/>
            <a:ext cx="3734360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계속 앞뒤로 움직임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136DD24-3A2F-4D17-9538-A0FE4C6F67F3}"/>
              </a:ext>
            </a:extLst>
          </p:cNvPr>
          <p:cNvCxnSpPr>
            <a:cxnSpLocks/>
          </p:cNvCxnSpPr>
          <p:nvPr/>
        </p:nvCxnSpPr>
        <p:spPr>
          <a:xfrm rot="5400000">
            <a:off x="4091689" y="2958348"/>
            <a:ext cx="1036747" cy="799640"/>
          </a:xfrm>
          <a:prstGeom prst="bentConnector3">
            <a:avLst>
              <a:gd name="adj1" fmla="val 50000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3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BA2368-1DFE-41D8-AD52-2ACC40BB3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18" r="84736" b="34810"/>
          <a:stretch/>
        </p:blipFill>
        <p:spPr>
          <a:xfrm>
            <a:off x="0" y="772732"/>
            <a:ext cx="3085336" cy="60852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164520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일정거리 유지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연산에서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“&lt;&gt;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또는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&lt;&gt;”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블럭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5CEBD5-951C-4444-A52E-1F72D29D4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2" t="35968" r="43116" b="22755"/>
          <a:stretch/>
        </p:blipFill>
        <p:spPr>
          <a:xfrm>
            <a:off x="3431331" y="834788"/>
            <a:ext cx="8760669" cy="59611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68534B-DB96-45C6-B09E-EDF5468BB1C8}"/>
              </a:ext>
            </a:extLst>
          </p:cNvPr>
          <p:cNvSpPr/>
          <p:nvPr/>
        </p:nvSpPr>
        <p:spPr>
          <a:xfrm>
            <a:off x="0" y="1332530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A2731-CC2B-45F1-B6CD-930594E94E7E}"/>
              </a:ext>
            </a:extLst>
          </p:cNvPr>
          <p:cNvSpPr/>
          <p:nvPr/>
        </p:nvSpPr>
        <p:spPr>
          <a:xfrm>
            <a:off x="0" y="4544807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E3F006-5A09-4EBB-9FB8-AE0425FDA225}"/>
              </a:ext>
            </a:extLst>
          </p:cNvPr>
          <p:cNvSpPr/>
          <p:nvPr/>
        </p:nvSpPr>
        <p:spPr>
          <a:xfrm>
            <a:off x="0" y="3919037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D44FD6-5CA8-482D-A8EE-19DDE3F8AF46}"/>
              </a:ext>
            </a:extLst>
          </p:cNvPr>
          <p:cNvSpPr/>
          <p:nvPr/>
        </p:nvSpPr>
        <p:spPr>
          <a:xfrm>
            <a:off x="0" y="5168002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14214E7-A8A6-4395-AD6D-076165C4BFB7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 flipH="1" flipV="1">
            <a:off x="3811532" y="1650384"/>
            <a:ext cx="533401" cy="7568637"/>
          </a:xfrm>
          <a:prstGeom prst="bentConnector4">
            <a:avLst>
              <a:gd name="adj1" fmla="val -94768"/>
              <a:gd name="adj2" fmla="val 100013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38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BA2368-1DFE-41D8-AD52-2ACC40BB3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18" r="84736" b="34810"/>
          <a:stretch/>
        </p:blipFill>
        <p:spPr>
          <a:xfrm>
            <a:off x="0" y="772732"/>
            <a:ext cx="3085336" cy="60852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일정 거리 유지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5CEBD5-951C-4444-A52E-1F72D29D4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2" t="35968" r="43116" b="22755"/>
          <a:stretch/>
        </p:blipFill>
        <p:spPr>
          <a:xfrm>
            <a:off x="3431331" y="834788"/>
            <a:ext cx="8760669" cy="59611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68534B-DB96-45C6-B09E-EDF5468BB1C8}"/>
              </a:ext>
            </a:extLst>
          </p:cNvPr>
          <p:cNvSpPr/>
          <p:nvPr/>
        </p:nvSpPr>
        <p:spPr>
          <a:xfrm>
            <a:off x="0" y="1332530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A2731-CC2B-45F1-B6CD-930594E94E7E}"/>
              </a:ext>
            </a:extLst>
          </p:cNvPr>
          <p:cNvSpPr/>
          <p:nvPr/>
        </p:nvSpPr>
        <p:spPr>
          <a:xfrm>
            <a:off x="0" y="4544807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E3F006-5A09-4EBB-9FB8-AE0425FDA225}"/>
              </a:ext>
            </a:extLst>
          </p:cNvPr>
          <p:cNvSpPr/>
          <p:nvPr/>
        </p:nvSpPr>
        <p:spPr>
          <a:xfrm>
            <a:off x="0" y="3919037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D44FD6-5CA8-482D-A8EE-19DDE3F8AF46}"/>
              </a:ext>
            </a:extLst>
          </p:cNvPr>
          <p:cNvSpPr/>
          <p:nvPr/>
        </p:nvSpPr>
        <p:spPr>
          <a:xfrm>
            <a:off x="0" y="5168002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433613-354D-421C-A1C2-D52BE873D184}"/>
              </a:ext>
            </a:extLst>
          </p:cNvPr>
          <p:cNvSpPr/>
          <p:nvPr/>
        </p:nvSpPr>
        <p:spPr>
          <a:xfrm>
            <a:off x="3522371" y="4544807"/>
            <a:ext cx="8622405" cy="1611294"/>
          </a:xfrm>
          <a:prstGeom prst="rect">
            <a:avLst/>
          </a:prstGeom>
          <a:noFill/>
          <a:ln w="57150">
            <a:solidFill>
              <a:srgbClr val="51B7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B618FB-B0DE-454C-BB4B-716BC92F31D8}"/>
              </a:ext>
            </a:extLst>
          </p:cNvPr>
          <p:cNvSpPr/>
          <p:nvPr/>
        </p:nvSpPr>
        <p:spPr>
          <a:xfrm>
            <a:off x="3522370" y="2897746"/>
            <a:ext cx="4700791" cy="155469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FEF150-06C2-4A2A-922C-9A44C7DECAB1}"/>
              </a:ext>
            </a:extLst>
          </p:cNvPr>
          <p:cNvSpPr/>
          <p:nvPr/>
        </p:nvSpPr>
        <p:spPr>
          <a:xfrm>
            <a:off x="3522369" y="2318198"/>
            <a:ext cx="3090931" cy="533364"/>
          </a:xfrm>
          <a:prstGeom prst="rect">
            <a:avLst/>
          </a:prstGeom>
          <a:noFill/>
          <a:ln w="57150">
            <a:solidFill>
              <a:srgbClr val="E96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AB6740FE-28A3-4B47-8367-BBEA828E0FC8}"/>
              </a:ext>
            </a:extLst>
          </p:cNvPr>
          <p:cNvSpPr txBox="1">
            <a:spLocks/>
          </p:cNvSpPr>
          <p:nvPr/>
        </p:nvSpPr>
        <p:spPr>
          <a:xfrm>
            <a:off x="8223161" y="2420529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후진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EC5192D-536D-4308-891E-1775576F841B}"/>
              </a:ext>
            </a:extLst>
          </p:cNvPr>
          <p:cNvSpPr txBox="1">
            <a:spLocks/>
          </p:cNvSpPr>
          <p:nvPr/>
        </p:nvSpPr>
        <p:spPr>
          <a:xfrm>
            <a:off x="6459267" y="1674508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전진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6D013CF-2168-4B25-81C0-0D224AE1C6F9}"/>
              </a:ext>
            </a:extLst>
          </p:cNvPr>
          <p:cNvSpPr txBox="1">
            <a:spLocks/>
          </p:cNvSpPr>
          <p:nvPr/>
        </p:nvSpPr>
        <p:spPr>
          <a:xfrm>
            <a:off x="10231711" y="3815366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정지</a:t>
            </a:r>
          </a:p>
        </p:txBody>
      </p:sp>
    </p:spTree>
    <p:extLst>
      <p:ext uri="{BB962C8B-B14F-4D97-AF65-F5344CB8AC3E}">
        <p14:creationId xmlns:p14="http://schemas.microsoft.com/office/powerpoint/2010/main" val="4001569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초음파센서 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or  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터치센서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사용 해서 로봇청소기 구현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784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BB84065-8BEC-4BBD-942F-37FE6665876D}"/>
              </a:ext>
            </a:extLst>
          </p:cNvPr>
          <p:cNvSpPr txBox="1">
            <a:spLocks/>
          </p:cNvSpPr>
          <p:nvPr/>
        </p:nvSpPr>
        <p:spPr>
          <a:xfrm>
            <a:off x="1625839" y="2546331"/>
            <a:ext cx="8940322" cy="176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아래 영상에서 어떤 패턴으로 움직이는지 분석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880715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로봇청소기 경로 영상</a:t>
            </a:r>
          </a:p>
        </p:txBody>
      </p:sp>
      <p:pic>
        <p:nvPicPr>
          <p:cNvPr id="5" name="The Original Roomba (2002) vs Roomba S9+ (2019) - Wow!">
            <a:hlinkClick r:id="" action="ppaction://media"/>
            <a:extLst>
              <a:ext uri="{FF2B5EF4-FFF2-40B4-BE49-F238E27FC236}">
                <a16:creationId xmlns:a16="http://schemas.microsoft.com/office/drawing/2014/main" id="{4719821B-C6B9-4F9E-8520-E1C5346670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381" y="816428"/>
            <a:ext cx="10419237" cy="5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로봇청소기 경로 영상</a:t>
            </a:r>
          </a:p>
        </p:txBody>
      </p:sp>
      <p:pic>
        <p:nvPicPr>
          <p:cNvPr id="5" name="The Original Roomba (2002) vs Roomba S9+ (2019) - Wow!">
            <a:hlinkClick r:id="" action="ppaction://media"/>
            <a:extLst>
              <a:ext uri="{FF2B5EF4-FFF2-40B4-BE49-F238E27FC236}">
                <a16:creationId xmlns:a16="http://schemas.microsoft.com/office/drawing/2014/main" id="{4719821B-C6B9-4F9E-8520-E1C5346670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381" y="816428"/>
            <a:ext cx="10419237" cy="5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5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2EDD10-57A1-4D44-9168-02247B6D4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6" r="85475" b="33942"/>
          <a:stretch/>
        </p:blipFill>
        <p:spPr>
          <a:xfrm>
            <a:off x="0" y="830687"/>
            <a:ext cx="2891307" cy="59928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위쪽 버튼 눌러서 시작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가운데 버튼 눌러 종료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150198-9DAC-4B3C-9FC8-6B40577B6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1" t="41663" r="59608" b="42957"/>
          <a:stretch/>
        </p:blipFill>
        <p:spPr>
          <a:xfrm>
            <a:off x="4345871" y="2413843"/>
            <a:ext cx="5366345" cy="28265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FB79E8-E3C2-4F27-9CD1-F9EA8FDAFDBD}"/>
              </a:ext>
            </a:extLst>
          </p:cNvPr>
          <p:cNvSpPr/>
          <p:nvPr/>
        </p:nvSpPr>
        <p:spPr>
          <a:xfrm>
            <a:off x="0" y="3765612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86E4A4-8AF4-4634-9BAE-52CE0E0858F1}"/>
              </a:ext>
            </a:extLst>
          </p:cNvPr>
          <p:cNvSpPr/>
          <p:nvPr/>
        </p:nvSpPr>
        <p:spPr>
          <a:xfrm>
            <a:off x="-11038" y="4426727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C7933-05A2-4639-A146-CB16D30D0631}"/>
              </a:ext>
            </a:extLst>
          </p:cNvPr>
          <p:cNvSpPr/>
          <p:nvPr/>
        </p:nvSpPr>
        <p:spPr>
          <a:xfrm>
            <a:off x="1841" y="3148918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20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뒤에 축구장에서 테스트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767A9D-80C5-47AB-AE9D-68275273229F}"/>
              </a:ext>
            </a:extLst>
          </p:cNvPr>
          <p:cNvSpPr/>
          <p:nvPr/>
        </p:nvSpPr>
        <p:spPr>
          <a:xfrm>
            <a:off x="3156857" y="936171"/>
            <a:ext cx="5508172" cy="5508172"/>
          </a:xfrm>
          <a:prstGeom prst="rect">
            <a:avLst/>
          </a:prstGeom>
          <a:solidFill>
            <a:srgbClr val="51B753"/>
          </a:solidFill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1B68DB-E7CC-45AC-8781-868175448F54}"/>
              </a:ext>
            </a:extLst>
          </p:cNvPr>
          <p:cNvSpPr/>
          <p:nvPr/>
        </p:nvSpPr>
        <p:spPr>
          <a:xfrm>
            <a:off x="5116286" y="2895600"/>
            <a:ext cx="1589314" cy="1589314"/>
          </a:xfrm>
          <a:prstGeom prst="rect">
            <a:avLst/>
          </a:prstGeom>
          <a:solidFill>
            <a:srgbClr val="080808"/>
          </a:solidFill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상자</a:t>
            </a:r>
          </a:p>
        </p:txBody>
      </p:sp>
    </p:spTree>
    <p:extLst>
      <p:ext uri="{BB962C8B-B14F-4D97-AF65-F5344CB8AC3E}">
        <p14:creationId xmlns:p14="http://schemas.microsoft.com/office/powerpoint/2010/main" val="204530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C3EA-4625-4FE8-8A36-986EFE38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BB4C6-54A4-4E67-A7D0-CAE0D8C0D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 descr="시승기)혁신적 감성이 돋보인 테슬라 '모델3'">
            <a:extLst>
              <a:ext uri="{FF2B5EF4-FFF2-40B4-BE49-F238E27FC236}">
                <a16:creationId xmlns:a16="http://schemas.microsoft.com/office/drawing/2014/main" id="{588D1E5F-2AA7-47ED-881F-6A8D827BF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624" y="-268942"/>
            <a:ext cx="12945587" cy="791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6237231-A29A-488E-BA01-FEFDA98B96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12715" y="3879760"/>
            <a:ext cx="1410233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56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/coolguides - Different sensors in a Tesla model X.">
            <a:extLst>
              <a:ext uri="{FF2B5EF4-FFF2-40B4-BE49-F238E27FC236}">
                <a16:creationId xmlns:a16="http://schemas.microsoft.com/office/drawing/2014/main" id="{2C4CF83B-8DC9-437E-B9A5-4246674F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298" y="-92347"/>
            <a:ext cx="12838596" cy="704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31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후방 교차 충돌 방지 보조</a:t>
            </a:r>
          </a:p>
        </p:txBody>
      </p:sp>
      <p:pic>
        <p:nvPicPr>
          <p:cNvPr id="3" name="24_RCCA">
            <a:hlinkClick r:id="" action="ppaction://media"/>
            <a:extLst>
              <a:ext uri="{FF2B5EF4-FFF2-40B4-BE49-F238E27FC236}">
                <a16:creationId xmlns:a16="http://schemas.microsoft.com/office/drawing/2014/main" id="{B4F7DE14-1A88-48C6-8540-38BD8A845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2628" y="830035"/>
            <a:ext cx="10406743" cy="58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후방 주차 충돌방지 보조</a:t>
            </a:r>
          </a:p>
        </p:txBody>
      </p:sp>
      <p:pic>
        <p:nvPicPr>
          <p:cNvPr id="4" name="22_PCA">
            <a:hlinkClick r:id="" action="ppaction://media"/>
            <a:extLst>
              <a:ext uri="{FF2B5EF4-FFF2-40B4-BE49-F238E27FC236}">
                <a16:creationId xmlns:a16="http://schemas.microsoft.com/office/drawing/2014/main" id="{AB310C44-AACF-4833-B699-9BD055F1A4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381" y="816428"/>
            <a:ext cx="10419237" cy="5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9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주차 거리 경고</a:t>
            </a:r>
          </a:p>
        </p:txBody>
      </p:sp>
      <p:pic>
        <p:nvPicPr>
          <p:cNvPr id="4" name="23_PDW">
            <a:hlinkClick r:id="" action="ppaction://media"/>
            <a:extLst>
              <a:ext uri="{FF2B5EF4-FFF2-40B4-BE49-F238E27FC236}">
                <a16:creationId xmlns:a16="http://schemas.microsoft.com/office/drawing/2014/main" id="{314596B7-D6E8-4730-80F9-5BDD9653C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0212" y="849086"/>
            <a:ext cx="10411576" cy="58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23694C-CDE4-435D-A33F-C581DA91C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4" t="8442" r="72733" b="85263"/>
          <a:stretch/>
        </p:blipFill>
        <p:spPr>
          <a:xfrm>
            <a:off x="3239458" y="2518222"/>
            <a:ext cx="5713083" cy="18215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초음파 센서 조립완료 하고 연결하면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3E9FF-93FE-4445-9A1B-E9450D4F2129}"/>
              </a:ext>
            </a:extLst>
          </p:cNvPr>
          <p:cNvSpPr/>
          <p:nvPr/>
        </p:nvSpPr>
        <p:spPr>
          <a:xfrm>
            <a:off x="7217872" y="2895598"/>
            <a:ext cx="1565520" cy="123208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2FD78D5-1D69-4F48-8091-BB73AC9309E0}"/>
              </a:ext>
            </a:extLst>
          </p:cNvPr>
          <p:cNvSpPr txBox="1">
            <a:spLocks/>
          </p:cNvSpPr>
          <p:nvPr/>
        </p:nvSpPr>
        <p:spPr>
          <a:xfrm>
            <a:off x="2442132" y="4443212"/>
            <a:ext cx="8723850" cy="67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초음파 센서 앞에 손 대보면 거리 변함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54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C038587-A091-42F1-A4FF-AFC4AC5AD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6" t="37480" r="59745" b="37214"/>
          <a:stretch/>
        </p:blipFill>
        <p:spPr>
          <a:xfrm>
            <a:off x="4092694" y="2123291"/>
            <a:ext cx="5647793" cy="4026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EA8578-8707-4516-BA43-93781CBC4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38" r="85000" b="35493"/>
          <a:stretch/>
        </p:blipFill>
        <p:spPr>
          <a:xfrm>
            <a:off x="-1" y="734097"/>
            <a:ext cx="3051767" cy="61133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15cm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보다 가까우면 소리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3E9FF-93FE-4445-9A1B-E9450D4F2129}"/>
              </a:ext>
            </a:extLst>
          </p:cNvPr>
          <p:cNvSpPr/>
          <p:nvPr/>
        </p:nvSpPr>
        <p:spPr>
          <a:xfrm>
            <a:off x="9331" y="2684811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B59220-0F2F-41FA-A5FF-7D41031E1964}"/>
              </a:ext>
            </a:extLst>
          </p:cNvPr>
          <p:cNvSpPr/>
          <p:nvPr/>
        </p:nvSpPr>
        <p:spPr>
          <a:xfrm>
            <a:off x="-2" y="4550664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7715E06-20CC-44F2-BAE9-74AEF54545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89093" y="2408872"/>
            <a:ext cx="2335211" cy="428623"/>
          </a:xfrm>
          <a:prstGeom prst="bentConnector3">
            <a:avLst>
              <a:gd name="adj1" fmla="val 86360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372DAE0-7D60-46D8-BE35-96EE1005F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4" t="8442" r="72733" b="85263"/>
          <a:stretch/>
        </p:blipFill>
        <p:spPr>
          <a:xfrm>
            <a:off x="3051766" y="708078"/>
            <a:ext cx="2985194" cy="95179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AB5CBA-F770-4C74-99F0-840F00501C4A}"/>
              </a:ext>
            </a:extLst>
          </p:cNvPr>
          <p:cNvSpPr/>
          <p:nvPr/>
        </p:nvSpPr>
        <p:spPr>
          <a:xfrm>
            <a:off x="-2" y="3936709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25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4366</TotalTime>
  <Words>186</Words>
  <Application>Microsoft Office PowerPoint</Application>
  <PresentationFormat>와이드스크린</PresentationFormat>
  <Paragraphs>61</Paragraphs>
  <Slides>29</Slides>
  <Notes>19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Apple SD Gothic Neo</vt:lpstr>
      <vt:lpstr>HY강B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후방 교차 충돌 방지 보조</vt:lpstr>
      <vt:lpstr>후방 주차 충돌방지 보조</vt:lpstr>
      <vt:lpstr>주차 거리 경고</vt:lpstr>
      <vt:lpstr>초음파 센서 조립완료 하고 연결하면</vt:lpstr>
      <vt:lpstr>15cm 보다 가까우면 소리</vt:lpstr>
      <vt:lpstr>15cm 보다 가까우면 뒤로</vt:lpstr>
      <vt:lpstr>너무 과격하게 움직임 -&gt; 동작속도 ▼</vt:lpstr>
      <vt:lpstr>PowerPoint 프레젠테이션</vt:lpstr>
      <vt:lpstr>PowerPoint 프레젠테이션</vt:lpstr>
      <vt:lpstr>후방 주차 충돌방지 보조</vt:lpstr>
      <vt:lpstr># 가까워지면 소리 남  - 충분히 근접 했는가?   *소리 남    # 부딪치면 정지  - 부딪쳤는가?   *정지</vt:lpstr>
      <vt:lpstr>터치센서 이용</vt:lpstr>
      <vt:lpstr>터치센서 이용</vt:lpstr>
      <vt:lpstr>PowerPoint 프레젠테이션</vt:lpstr>
      <vt:lpstr>PowerPoint 프레젠테이션</vt:lpstr>
      <vt:lpstr>뒤로 &lt; 정지 &lt; 앞으로</vt:lpstr>
      <vt:lpstr>왜 정지 범위 추가?</vt:lpstr>
      <vt:lpstr>일정거리 유지, 연산에서 “&lt;&gt;또는&lt;&gt;”블럭</vt:lpstr>
      <vt:lpstr>일정 거리 유지</vt:lpstr>
      <vt:lpstr>PowerPoint 프레젠테이션</vt:lpstr>
      <vt:lpstr>PowerPoint 프레젠테이션</vt:lpstr>
      <vt:lpstr>로봇청소기 경로 영상</vt:lpstr>
      <vt:lpstr>로봇청소기 경로 영상</vt:lpstr>
      <vt:lpstr>위쪽 버튼 눌러서 시작, 가운데 버튼 눌러 종료</vt:lpstr>
      <vt:lpstr>뒤에 축구장에서 테스트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cp:lastModifiedBy>유선권</cp:lastModifiedBy>
  <cp:revision>257</cp:revision>
  <dcterms:created xsi:type="dcterms:W3CDTF">2018-07-10T08:27:50Z</dcterms:created>
  <dcterms:modified xsi:type="dcterms:W3CDTF">2022-01-01T06:42:24Z</dcterms:modified>
</cp:coreProperties>
</file>